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5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897735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laravel.com/docs/5.3/mail" TargetMode="External"/><Relationship Id="rId13" Type="http://schemas.openxmlformats.org/officeDocument/2006/relationships/image" Target="../media/image1.png"/><Relationship Id="rId3" Type="http://schemas.openxmlformats.org/officeDocument/2006/relationships/hyperlink" Target="https://laravel.com/docs/5.3/broadcasting" TargetMode="External"/><Relationship Id="rId7" Type="http://schemas.openxmlformats.org/officeDocument/2006/relationships/hyperlink" Target="https://laravel.com/docs/5.3/filesystem" TargetMode="External"/><Relationship Id="rId12" Type="http://schemas.openxmlformats.org/officeDocument/2006/relationships/hyperlink" Target="https://laravel.com/docs/5.3/schedulin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laravel.com/docs/5.3/events" TargetMode="External"/><Relationship Id="rId11" Type="http://schemas.openxmlformats.org/officeDocument/2006/relationships/hyperlink" Target="https://laravel.com/docs/5.3/artisan" TargetMode="External"/><Relationship Id="rId5" Type="http://schemas.openxmlformats.org/officeDocument/2006/relationships/hyperlink" Target="https://laravel.com/docs/5.3/errors" TargetMode="External"/><Relationship Id="rId10" Type="http://schemas.openxmlformats.org/officeDocument/2006/relationships/hyperlink" Target="https://laravel.com/docs/5.3/queues" TargetMode="External"/><Relationship Id="rId4" Type="http://schemas.openxmlformats.org/officeDocument/2006/relationships/hyperlink" Target="https://laravel.com/docs/5.3/cache" TargetMode="External"/><Relationship Id="rId9" Type="http://schemas.openxmlformats.org/officeDocument/2006/relationships/hyperlink" Target="https://laravel.com/docs/5.3/notification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hyperlink" Target="https://laravel.com/docs" TargetMode="External"/><Relationship Id="rId4" Type="http://schemas.openxmlformats.org/officeDocument/2006/relationships/hyperlink" Target="https://laracasts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1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 b="1">
                <a:solidFill>
                  <a:srgbClr val="000000"/>
                </a:solidFill>
              </a:rPr>
              <a:t>مدخل إلى إطار عمل</a:t>
            </a:r>
            <a:r>
              <a:rPr lang="en" sz="3000" b="1">
                <a:solidFill>
                  <a:srgbClr val="F1362F"/>
                </a:solidFill>
              </a:rPr>
              <a:t> Laravel</a:t>
            </a:r>
          </a:p>
          <a:p>
            <a:pPr lvl="0">
              <a:spcBef>
                <a:spcPts val="0"/>
              </a:spcBef>
              <a:buNone/>
            </a:pPr>
            <a:endParaRPr sz="3000" b="1">
              <a:solidFill>
                <a:srgbClr val="F1362F"/>
              </a:solidFill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1">
              <a:spcBef>
                <a:spcPts val="0"/>
              </a:spcBef>
              <a:buNone/>
            </a:pPr>
            <a:r>
              <a:rPr lang="en">
                <a:solidFill>
                  <a:srgbClr val="F1362F"/>
                </a:solidFill>
              </a:rPr>
              <a:t>عبدالله القثامي</a:t>
            </a:r>
          </a:p>
          <a:p>
            <a:pPr lvl="0" algn="r" rtl="1">
              <a:spcBef>
                <a:spcPts val="0"/>
              </a:spcBef>
              <a:buNone/>
            </a:pPr>
            <a:endParaRPr>
              <a:solidFill>
                <a:srgbClr val="F1362F"/>
              </a:solidFill>
            </a:endParaRPr>
          </a:p>
        </p:txBody>
      </p:sp>
      <p:pic>
        <p:nvPicPr>
          <p:cNvPr id="56" name="Shape 56" descr="cloud-bar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3998" cy="119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 descr="qrcode.38363830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18966" y="3626725"/>
            <a:ext cx="1506050" cy="1506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1">
              <a:spcBef>
                <a:spcPts val="0"/>
              </a:spcBef>
              <a:buNone/>
            </a:pPr>
            <a:r>
              <a:rPr lang="en"/>
              <a:t>اذا حبيت تتواصل معي: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3865500" y="1071350"/>
            <a:ext cx="1413000" cy="51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1">
              <a:spcBef>
                <a:spcPts val="0"/>
              </a:spcBef>
              <a:buNone/>
            </a:pPr>
            <a:r>
              <a:rPr lang="en"/>
              <a:t>Twitter</a:t>
            </a:r>
          </a:p>
          <a:p>
            <a:pPr lvl="0" algn="ctr" rtl="1">
              <a:spcBef>
                <a:spcPts val="0"/>
              </a:spcBef>
              <a:buNone/>
            </a:pPr>
            <a:endParaRPr/>
          </a:p>
          <a:p>
            <a:pPr lvl="0" algn="ctr" rtl="1">
              <a:spcBef>
                <a:spcPts val="0"/>
              </a:spcBef>
              <a:buNone/>
            </a:pPr>
            <a:endParaRPr/>
          </a:p>
          <a:p>
            <a:pPr lvl="0" algn="ctr" rtl="1">
              <a:spcBef>
                <a:spcPts val="0"/>
              </a:spcBef>
              <a:buNone/>
            </a:pPr>
            <a:endParaRPr/>
          </a:p>
          <a:p>
            <a:pPr lvl="0" algn="ctr" rtl="1">
              <a:spcBef>
                <a:spcPts val="0"/>
              </a:spcBef>
              <a:buNone/>
            </a:pPr>
            <a:endParaRPr/>
          </a:p>
          <a:p>
            <a:pPr lvl="0" algn="ctr" rtl="1">
              <a:spcBef>
                <a:spcPts val="0"/>
              </a:spcBef>
              <a:buNone/>
            </a:pPr>
            <a:endParaRPr/>
          </a:p>
          <a:p>
            <a:pPr lvl="0" algn="l" rtl="0">
              <a:spcBef>
                <a:spcPts val="0"/>
              </a:spcBef>
              <a:buNone/>
            </a:pPr>
            <a:r>
              <a:rPr lang="en"/>
              <a:t>@</a:t>
            </a:r>
            <a:r>
              <a:rPr lang="en">
                <a:solidFill>
                  <a:srgbClr val="E74430"/>
                </a:solidFill>
              </a:rPr>
              <a:t>3bdo3tb</a:t>
            </a:r>
          </a:p>
        </p:txBody>
      </p:sp>
      <p:pic>
        <p:nvPicPr>
          <p:cNvPr id="116" name="Shape 116" descr="qrcode.38363830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00037" y="1635275"/>
            <a:ext cx="2543925" cy="254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Shape 117" descr="cloud-bar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9143998" cy="11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ctrTitle"/>
          </p:nvPr>
        </p:nvSpPr>
        <p:spPr>
          <a:xfrm>
            <a:off x="311700" y="776950"/>
            <a:ext cx="8520600" cy="1039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1">
              <a:spcBef>
                <a:spcPts val="0"/>
              </a:spcBef>
              <a:buNone/>
            </a:pPr>
            <a:r>
              <a:rPr lang="en"/>
              <a:t>قبل البدء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1039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1">
              <a:spcBef>
                <a:spcPts val="0"/>
              </a:spcBef>
              <a:buNone/>
            </a:pPr>
            <a:r>
              <a:rPr lang="en">
                <a:solidFill>
                  <a:srgbClr val="F1362F"/>
                </a:solidFill>
              </a:rPr>
              <a:t>WAM PC </a:t>
            </a:r>
          </a:p>
          <a:p>
            <a:pPr lvl="0" rtl="1">
              <a:spcBef>
                <a:spcPts val="0"/>
              </a:spcBef>
              <a:buNone/>
            </a:pPr>
            <a:r>
              <a:rPr lang="en">
                <a:solidFill>
                  <a:srgbClr val="F1362F"/>
                </a:solidFill>
              </a:rPr>
              <a:t>W</a:t>
            </a:r>
            <a:r>
              <a:rPr lang="en">
                <a:solidFill>
                  <a:srgbClr val="000000"/>
                </a:solidFill>
              </a:rPr>
              <a:t>hatever</a:t>
            </a:r>
            <a:r>
              <a:rPr lang="en"/>
              <a:t>, </a:t>
            </a:r>
            <a:r>
              <a:rPr lang="en">
                <a:solidFill>
                  <a:srgbClr val="F1362F"/>
                </a:solidFill>
              </a:rPr>
              <a:t>A</a:t>
            </a:r>
            <a:r>
              <a:rPr lang="en"/>
              <a:t>pache, </a:t>
            </a:r>
            <a:r>
              <a:rPr lang="en">
                <a:solidFill>
                  <a:srgbClr val="F1362F"/>
                </a:solidFill>
              </a:rPr>
              <a:t>M</a:t>
            </a:r>
            <a:r>
              <a:rPr lang="en"/>
              <a:t>ysql, </a:t>
            </a:r>
            <a:r>
              <a:rPr lang="en">
                <a:solidFill>
                  <a:srgbClr val="F1362F"/>
                </a:solidFill>
              </a:rPr>
              <a:t>P</a:t>
            </a:r>
            <a:r>
              <a:rPr lang="en"/>
              <a:t>HP and </a:t>
            </a:r>
            <a:r>
              <a:rPr lang="en">
                <a:solidFill>
                  <a:srgbClr val="F1362F"/>
                </a:solidFill>
              </a:rPr>
              <a:t>C</a:t>
            </a:r>
            <a:r>
              <a:rPr lang="en"/>
              <a:t>omposer</a:t>
            </a:r>
          </a:p>
        </p:txBody>
      </p:sp>
      <p:pic>
        <p:nvPicPr>
          <p:cNvPr id="64" name="Shape 64" descr="cloud-bar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3998" cy="11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1">
              <a:spcBef>
                <a:spcPts val="0"/>
              </a:spcBef>
              <a:buNone/>
            </a:pPr>
            <a:r>
              <a:rPr lang="en" dirty="0"/>
              <a:t>ما هو Laravel؟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311700" y="2373075"/>
            <a:ext cx="8520600" cy="1514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1">
              <a:spcBef>
                <a:spcPts val="0"/>
              </a:spcBef>
              <a:buChar char="-"/>
            </a:pPr>
            <a:r>
              <a:rPr lang="en" dirty="0"/>
              <a:t>عبارة عن إطار عمل (Framework).</a:t>
            </a:r>
          </a:p>
          <a:p>
            <a:pPr marL="457200" lvl="0" indent="-228600" rtl="1">
              <a:spcBef>
                <a:spcPts val="0"/>
              </a:spcBef>
              <a:buChar char="-"/>
            </a:pPr>
            <a:r>
              <a:rPr lang="en" dirty="0"/>
              <a:t> مبني على لغة PHP.</a:t>
            </a:r>
          </a:p>
          <a:p>
            <a:pPr marL="457200" lvl="0" indent="-228600" rtl="1">
              <a:spcBef>
                <a:spcPts val="0"/>
              </a:spcBef>
              <a:buChar char="-"/>
            </a:pPr>
            <a:r>
              <a:rPr lang="en" dirty="0"/>
              <a:t>يستخدم طريقة </a:t>
            </a:r>
            <a:r>
              <a:rPr lang="en" b="1" dirty="0">
                <a:solidFill>
                  <a:srgbClr val="E74430"/>
                </a:solidFill>
              </a:rPr>
              <a:t>M</a:t>
            </a:r>
            <a:r>
              <a:rPr lang="en" dirty="0"/>
              <a:t>odel, </a:t>
            </a:r>
            <a:r>
              <a:rPr lang="en" b="1" dirty="0">
                <a:solidFill>
                  <a:srgbClr val="E74430"/>
                </a:solidFill>
              </a:rPr>
              <a:t>V</a:t>
            </a:r>
            <a:r>
              <a:rPr lang="en" dirty="0">
                <a:solidFill>
                  <a:srgbClr val="E74430"/>
                </a:solidFill>
              </a:rPr>
              <a:t>i</a:t>
            </a:r>
            <a:r>
              <a:rPr lang="en" dirty="0"/>
              <a:t>ew, </a:t>
            </a:r>
            <a:r>
              <a:rPr lang="en" b="1" dirty="0">
                <a:solidFill>
                  <a:srgbClr val="E74430"/>
                </a:solidFill>
              </a:rPr>
              <a:t>C</a:t>
            </a:r>
            <a:r>
              <a:rPr lang="en" dirty="0"/>
              <a:t>ontroller) MVC) عند بناء الموقع.</a:t>
            </a:r>
          </a:p>
          <a:p>
            <a:pPr marL="457200" lvl="0" indent="-228600" rtl="1">
              <a:spcBef>
                <a:spcPts val="0"/>
              </a:spcBef>
              <a:buChar char="-"/>
            </a:pPr>
            <a:r>
              <a:rPr lang="en" dirty="0"/>
              <a:t>عمر الإطار 5 سنوات فقط.</a:t>
            </a:r>
          </a:p>
        </p:txBody>
      </p:sp>
      <p:pic>
        <p:nvPicPr>
          <p:cNvPr id="71" name="Shape 71" descr="cloud-bar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3998" cy="11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1">
              <a:spcBef>
                <a:spcPts val="0"/>
              </a:spcBef>
              <a:buNone/>
            </a:pPr>
            <a:r>
              <a:rPr lang="en"/>
              <a:t>ليه أنا استخدم Laravel؟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1">
              <a:spcBef>
                <a:spcPts val="0"/>
              </a:spcBef>
              <a:buChar char="-"/>
            </a:pPr>
            <a:r>
              <a:rPr lang="en"/>
              <a:t>لديه ما يسمى بـ Eloquent وهو جزء الـ Model في Laravel.</a:t>
            </a:r>
          </a:p>
          <a:p>
            <a:pPr marL="914400" lvl="1" indent="-228600" rtl="1">
              <a:spcBef>
                <a:spcPts val="0"/>
              </a:spcBef>
              <a:buChar char="-"/>
            </a:pPr>
            <a:r>
              <a:rPr lang="en"/>
              <a:t>دعم العلاقات بين الجداول (سهل وبسيط).</a:t>
            </a:r>
          </a:p>
          <a:p>
            <a:pPr marL="457200" lvl="0" indent="-228600" rtl="1">
              <a:spcBef>
                <a:spcPts val="0"/>
              </a:spcBef>
              <a:buChar char="-"/>
            </a:pPr>
            <a:r>
              <a:rPr lang="en"/>
              <a:t>يتعامل مع قواعد البيانات باستخدام ملفات Migrations.</a:t>
            </a:r>
          </a:p>
          <a:p>
            <a:pPr marL="457200" lvl="0" indent="-228600" rtl="1">
              <a:spcBef>
                <a:spcPts val="0"/>
              </a:spcBef>
              <a:buChar char="-"/>
            </a:pPr>
            <a:r>
              <a:rPr lang="en"/>
              <a:t>قائم على </a:t>
            </a:r>
            <a:r>
              <a:rPr lang="en" b="1"/>
              <a:t>Balde </a:t>
            </a:r>
            <a:r>
              <a:rPr lang="en"/>
              <a:t>template engine.</a:t>
            </a:r>
          </a:p>
          <a:p>
            <a:pPr marL="457200" lvl="0" indent="-228600" rtl="1">
              <a:spcBef>
                <a:spcPts val="0"/>
              </a:spcBef>
              <a:buChar char="-"/>
            </a:pPr>
            <a:r>
              <a:rPr lang="en"/>
              <a:t>قائم على المكتبات.</a:t>
            </a:r>
          </a:p>
          <a:p>
            <a:pPr marL="457200" lvl="0" indent="-228600" rtl="1">
              <a:spcBef>
                <a:spcPts val="0"/>
              </a:spcBef>
              <a:buChar char="-"/>
            </a:pPr>
            <a:r>
              <a:rPr lang="en"/>
              <a:t>كل اصدار يخليك تكتب كود أقل. </a:t>
            </a:r>
            <a:r>
              <a:rPr lang="en">
                <a:solidFill>
                  <a:srgbClr val="333333"/>
                </a:solidFill>
                <a:highlight>
                  <a:srgbClr val="FFFFFF"/>
                </a:highlight>
              </a:rPr>
              <a:t>😏</a:t>
            </a:r>
          </a:p>
          <a:p>
            <a:pPr marL="457200" lvl="0" indent="-228600" rtl="1">
              <a:spcBef>
                <a:spcPts val="0"/>
              </a:spcBef>
              <a:buClr>
                <a:srgbClr val="333333"/>
              </a:buClr>
              <a:buChar char="-"/>
            </a:pPr>
            <a:r>
              <a:rPr lang="en"/>
              <a:t>السحر (Magic)</a:t>
            </a:r>
          </a:p>
        </p:txBody>
      </p:sp>
      <p:pic>
        <p:nvPicPr>
          <p:cNvPr id="78" name="Shape 78" descr="cloud-bar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3998" cy="11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1">
              <a:spcBef>
                <a:spcPts val="0"/>
              </a:spcBef>
              <a:buNone/>
            </a:pPr>
            <a:r>
              <a:rPr lang="en"/>
              <a:t>كيف تنزل Laravel؟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1">
              <a:spcBef>
                <a:spcPts val="0"/>
              </a:spcBef>
              <a:buNone/>
            </a:pPr>
            <a:r>
              <a:rPr lang="en"/>
              <a:t>عن طريق </a:t>
            </a:r>
            <a:r>
              <a:rPr lang="en" b="1"/>
              <a:t>composer </a:t>
            </a:r>
            <a:r>
              <a:rPr lang="en"/>
              <a:t>توجد طريقتين:</a:t>
            </a:r>
          </a:p>
          <a:p>
            <a:pPr marL="457200" lvl="0" indent="-228600" rtl="1">
              <a:spcBef>
                <a:spcPts val="0"/>
              </a:spcBef>
              <a:buAutoNum type="arabicPeriod"/>
            </a:pPr>
            <a:r>
              <a:rPr lang="en"/>
              <a:t>تنزل "Laravel Installer" </a:t>
            </a:r>
            <a:r>
              <a:rPr lang="en" sz="1400" i="1"/>
              <a:t>- الطريقة التي انصح بها -</a:t>
            </a:r>
          </a:p>
          <a:p>
            <a:pPr marL="914400" lvl="1" indent="-317500" rtl="1">
              <a:spcBef>
                <a:spcPts val="0"/>
              </a:spcBef>
              <a:buSzPct val="100000"/>
              <a:buAutoNum type="alphaLcPeriod"/>
            </a:pPr>
            <a:r>
              <a:rPr lang="en" i="1"/>
              <a:t>عبر تنفيذ : </a:t>
            </a:r>
            <a:r>
              <a:rPr lang="en" b="1">
                <a:solidFill>
                  <a:srgbClr val="E74430"/>
                </a:solidFill>
              </a:rPr>
              <a:t>laravel new blog</a:t>
            </a:r>
          </a:p>
          <a:p>
            <a:pPr marL="914400" lvl="1" indent="-228600" rtl="1">
              <a:spcBef>
                <a:spcPts val="0"/>
              </a:spcBef>
              <a:buAutoNum type="alphaLcPeriod"/>
            </a:pPr>
            <a:r>
              <a:rPr lang="en"/>
              <a:t>لتركيب امر "laravel" نفذ هذا الامر لمرة واحدة :</a:t>
            </a:r>
            <a:r>
              <a:rPr lang="en">
                <a:solidFill>
                  <a:srgbClr val="E74430"/>
                </a:solidFill>
              </a:rPr>
              <a:t> </a:t>
            </a:r>
            <a:r>
              <a:rPr lang="en" b="1">
                <a:solidFill>
                  <a:srgbClr val="E74430"/>
                </a:solidFill>
              </a:rPr>
              <a:t>"composer global require "laravel/installer</a:t>
            </a:r>
          </a:p>
          <a:p>
            <a:pPr marL="457200" lvl="0" indent="-228600" rtl="1">
              <a:spcBef>
                <a:spcPts val="0"/>
              </a:spcBef>
              <a:buAutoNum type="arabicPeriod"/>
            </a:pPr>
            <a:r>
              <a:rPr lang="en"/>
              <a:t>تنفذه عن طريق "Composer Create-Project"</a:t>
            </a:r>
          </a:p>
          <a:p>
            <a:pPr marL="914400" lvl="1" indent="-228600" rtl="1">
              <a:spcBef>
                <a:spcPts val="0"/>
              </a:spcBef>
              <a:buAutoNum type="alphaLcPeriod"/>
            </a:pPr>
            <a:r>
              <a:rPr lang="en"/>
              <a:t>نفذ هذا الامر : </a:t>
            </a:r>
            <a:r>
              <a:rPr lang="en">
                <a:solidFill>
                  <a:srgbClr val="E74430"/>
                </a:solidFill>
              </a:rPr>
              <a:t>composer create-project --prefer-dist laravel/laravel blog</a:t>
            </a:r>
          </a:p>
          <a:p>
            <a:pPr lvl="0" rtl="1">
              <a:spcBef>
                <a:spcPts val="0"/>
              </a:spcBef>
              <a:buNone/>
            </a:pPr>
            <a:endParaRPr/>
          </a:p>
          <a:p>
            <a:pPr lvl="0" rtl="1">
              <a:spcBef>
                <a:spcPts val="0"/>
              </a:spcBef>
              <a:buNone/>
            </a:pPr>
            <a:r>
              <a:rPr lang="en"/>
              <a:t>للمزيد من المعلومات يمكنك زيارة</a:t>
            </a:r>
          </a:p>
          <a:p>
            <a:pPr lvl="0" rtl="1">
              <a:spcBef>
                <a:spcPts val="0"/>
              </a:spcBef>
              <a:buNone/>
            </a:pPr>
            <a:r>
              <a:rPr lang="en"/>
              <a:t> https://laravel.com/docs/5.3#installing-laravel</a:t>
            </a:r>
          </a:p>
          <a:p>
            <a:pPr lvl="0" rtl="1">
              <a:spcBef>
                <a:spcPts val="0"/>
              </a:spcBef>
              <a:buNone/>
            </a:pPr>
            <a:endParaRPr/>
          </a:p>
        </p:txBody>
      </p:sp>
      <p:pic>
        <p:nvPicPr>
          <p:cNvPr id="85" name="Shape 85" descr="cloud-bar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3998" cy="119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Shape 8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67975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Let’s Code</a:t>
            </a:r>
          </a:p>
        </p:txBody>
      </p:sp>
      <p:pic>
        <p:nvPicPr>
          <p:cNvPr id="92" name="Shape 92" descr="cloud-bar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3998" cy="11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311700" y="4238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1">
              <a:spcBef>
                <a:spcPts val="0"/>
              </a:spcBef>
              <a:buNone/>
            </a:pPr>
            <a:r>
              <a:rPr lang="en"/>
              <a:t>أشياء لم اتحدث عنها: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95275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F4645F"/>
              </a:buClr>
              <a:buSzPct val="95454"/>
            </a:pPr>
            <a:r>
              <a:rPr lang="en" sz="1050">
                <a:solidFill>
                  <a:srgbClr val="E74430"/>
                </a:solidFill>
                <a:highlight>
                  <a:srgbClr val="FFFFFF"/>
                </a:highlight>
                <a:hlinkClick r:id="rId3"/>
              </a:rPr>
              <a:t>Broadcasting</a:t>
            </a:r>
          </a:p>
          <a:p>
            <a:pPr marL="457200" lvl="0" indent="-295275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F4645F"/>
              </a:buClr>
              <a:buSzPct val="95454"/>
            </a:pPr>
            <a:r>
              <a:rPr lang="en" sz="1050">
                <a:solidFill>
                  <a:srgbClr val="F4645F"/>
                </a:solidFill>
                <a:highlight>
                  <a:srgbClr val="FFFFFF"/>
                </a:highlight>
                <a:hlinkClick r:id="rId4"/>
              </a:rPr>
              <a:t>Cache</a:t>
            </a:r>
          </a:p>
          <a:p>
            <a:pPr marL="457200" lvl="0" indent="-295275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F4645F"/>
              </a:buClr>
              <a:buSzPct val="95454"/>
            </a:pPr>
            <a:r>
              <a:rPr lang="en" sz="1050">
                <a:solidFill>
                  <a:srgbClr val="F4645F"/>
                </a:solidFill>
                <a:highlight>
                  <a:srgbClr val="FFFFFF"/>
                </a:highlight>
                <a:hlinkClick r:id="rId5"/>
              </a:rPr>
              <a:t>Errors &amp; Logging</a:t>
            </a:r>
          </a:p>
          <a:p>
            <a:pPr marL="457200" lvl="0" indent="-295275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F4645F"/>
              </a:buClr>
              <a:buSzPct val="95454"/>
            </a:pPr>
            <a:r>
              <a:rPr lang="en" sz="1050">
                <a:solidFill>
                  <a:srgbClr val="F4645F"/>
                </a:solidFill>
                <a:highlight>
                  <a:srgbClr val="FFFFFF"/>
                </a:highlight>
                <a:hlinkClick r:id="rId6"/>
              </a:rPr>
              <a:t>Events</a:t>
            </a:r>
          </a:p>
          <a:p>
            <a:pPr marL="457200" lvl="0" indent="-295275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F4645F"/>
              </a:buClr>
              <a:buSzPct val="95454"/>
            </a:pPr>
            <a:r>
              <a:rPr lang="en" sz="1050">
                <a:solidFill>
                  <a:srgbClr val="F4645F"/>
                </a:solidFill>
                <a:highlight>
                  <a:srgbClr val="FFFFFF"/>
                </a:highlight>
                <a:hlinkClick r:id="rId7"/>
              </a:rPr>
              <a:t>File Storage</a:t>
            </a:r>
          </a:p>
          <a:p>
            <a:pPr marL="457200" lvl="0" indent="-295275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F4645F"/>
              </a:buClr>
              <a:buSzPct val="95454"/>
            </a:pPr>
            <a:r>
              <a:rPr lang="en" sz="1050">
                <a:solidFill>
                  <a:srgbClr val="F4645F"/>
                </a:solidFill>
                <a:highlight>
                  <a:srgbClr val="FFFFFF"/>
                </a:highlight>
                <a:hlinkClick r:id="rId8"/>
              </a:rPr>
              <a:t>Mail</a:t>
            </a:r>
          </a:p>
          <a:p>
            <a:pPr marL="457200" lvl="0" indent="-295275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F4645F"/>
              </a:buClr>
              <a:buSzPct val="95454"/>
            </a:pPr>
            <a:r>
              <a:rPr lang="en" sz="1050">
                <a:solidFill>
                  <a:srgbClr val="F4645F"/>
                </a:solidFill>
                <a:highlight>
                  <a:srgbClr val="FFFFFF"/>
                </a:highlight>
                <a:hlinkClick r:id="rId9"/>
              </a:rPr>
              <a:t>Notifications</a:t>
            </a:r>
          </a:p>
          <a:p>
            <a:pPr marL="457200" lvl="0" indent="-295275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F4645F"/>
              </a:buClr>
              <a:buSzPct val="95454"/>
            </a:pPr>
            <a:r>
              <a:rPr lang="en" sz="1050">
                <a:solidFill>
                  <a:srgbClr val="F4645F"/>
                </a:solidFill>
                <a:highlight>
                  <a:srgbClr val="FFFFFF"/>
                </a:highlight>
                <a:hlinkClick r:id="rId10"/>
              </a:rPr>
              <a:t>Queues</a:t>
            </a:r>
          </a:p>
          <a:p>
            <a:pPr marL="457200" lvl="0" indent="-295275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F4645F"/>
              </a:buClr>
              <a:buSzPct val="95454"/>
            </a:pPr>
            <a:r>
              <a:rPr lang="en" sz="1050">
                <a:solidFill>
                  <a:srgbClr val="F4645F"/>
                </a:solidFill>
                <a:highlight>
                  <a:srgbClr val="FFFFFF"/>
                </a:highlight>
                <a:hlinkClick r:id="rId11"/>
              </a:rPr>
              <a:t>Commands</a:t>
            </a:r>
          </a:p>
          <a:p>
            <a:pPr marL="457200" lvl="0" indent="-295275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F4645F"/>
              </a:buClr>
              <a:buSzPct val="95454"/>
            </a:pPr>
            <a:r>
              <a:rPr lang="en" sz="1050">
                <a:solidFill>
                  <a:srgbClr val="F4645F"/>
                </a:solidFill>
                <a:highlight>
                  <a:srgbClr val="FFFFFF"/>
                </a:highlight>
                <a:hlinkClick r:id="rId12"/>
              </a:rPr>
              <a:t>Task Scheduling</a:t>
            </a:r>
          </a:p>
          <a:p>
            <a:pPr marL="457200" lvl="0" indent="-295275" rtl="0">
              <a:spcBef>
                <a:spcPts val="0"/>
              </a:spcBef>
              <a:buClr>
                <a:srgbClr val="F4645F"/>
              </a:buClr>
              <a:buSzPct val="95454"/>
            </a:pPr>
            <a:r>
              <a:rPr lang="en" sz="1050">
                <a:solidFill>
                  <a:srgbClr val="F4645F"/>
                </a:solidFill>
                <a:highlight>
                  <a:srgbClr val="FFFFFF"/>
                </a:highlight>
              </a:rPr>
              <a:t>Testing</a:t>
            </a:r>
          </a:p>
          <a:p>
            <a:pPr marL="457200" lvl="0" indent="-295275" rtl="0">
              <a:spcBef>
                <a:spcPts val="0"/>
              </a:spcBef>
              <a:buClr>
                <a:srgbClr val="F4645F"/>
              </a:buClr>
              <a:buSzPct val="95454"/>
            </a:pPr>
            <a:r>
              <a:rPr lang="en" sz="1050">
                <a:solidFill>
                  <a:srgbClr val="F4645F"/>
                </a:solidFill>
                <a:highlight>
                  <a:srgbClr val="FFFFFF"/>
                </a:highlight>
              </a:rPr>
              <a:t>etc</a:t>
            </a:r>
          </a:p>
        </p:txBody>
      </p:sp>
      <p:pic>
        <p:nvPicPr>
          <p:cNvPr id="99" name="Shape 99" descr="cloud-bar.png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0" y="0"/>
            <a:ext cx="9143998" cy="11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311700" y="4238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1">
              <a:spcBef>
                <a:spcPts val="0"/>
              </a:spcBef>
              <a:buNone/>
            </a:pPr>
            <a:r>
              <a:rPr lang="ar-SA" dirty="0" smtClean="0"/>
              <a:t>الكود المصدر </a:t>
            </a:r>
            <a:r>
              <a:rPr lang="en-US" dirty="0" smtClean="0"/>
              <a:t>Source Code</a:t>
            </a:r>
            <a:endParaRPr lang="en" dirty="0"/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95275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F4645F"/>
              </a:buClr>
              <a:buSzPct val="95454"/>
            </a:pPr>
            <a:r>
              <a:rPr lang="en-US" dirty="0">
                <a:solidFill>
                  <a:srgbClr val="F4645F"/>
                </a:solidFill>
                <a:highlight>
                  <a:srgbClr val="FFFFFF"/>
                </a:highlight>
              </a:rPr>
              <a:t>https://github.com/efrontsa/laravel-101</a:t>
            </a:r>
            <a:endParaRPr lang="en" dirty="0">
              <a:solidFill>
                <a:srgbClr val="F4645F"/>
              </a:solidFill>
              <a:highlight>
                <a:srgbClr val="FFFFFF"/>
              </a:highlight>
            </a:endParaRPr>
          </a:p>
        </p:txBody>
      </p:sp>
      <p:pic>
        <p:nvPicPr>
          <p:cNvPr id="99" name="Shape 99" descr="cloud-bar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3998" cy="119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5757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1">
              <a:spcBef>
                <a:spcPts val="0"/>
              </a:spcBef>
              <a:buNone/>
            </a:pPr>
            <a:r>
              <a:rPr lang="en"/>
              <a:t>افضل المراجع</a:t>
            </a:r>
          </a:p>
        </p:txBody>
      </p:sp>
      <p:pic>
        <p:nvPicPr>
          <p:cNvPr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05300" y="1619250"/>
            <a:ext cx="1905000" cy="1905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Shape 106"/>
          <p:cNvSpPr txBox="1"/>
          <p:nvPr/>
        </p:nvSpPr>
        <p:spPr>
          <a:xfrm>
            <a:off x="1066500" y="3593550"/>
            <a:ext cx="2382600" cy="59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 u="sng">
                <a:solidFill>
                  <a:schemeClr val="accent5"/>
                </a:solidFill>
                <a:hlinkClick r:id="rId4"/>
              </a:rPr>
              <a:t>https://laracasts.com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5696075" y="3524250"/>
            <a:ext cx="2708100" cy="50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 u="sng">
                <a:solidFill>
                  <a:schemeClr val="accent5"/>
                </a:solidFill>
                <a:hlinkClick r:id="rId5"/>
              </a:rPr>
              <a:t>https://laravel.com/docs</a:t>
            </a:r>
          </a:p>
        </p:txBody>
      </p:sp>
      <p:pic>
        <p:nvPicPr>
          <p:cNvPr id="108" name="Shape 10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097625" y="1619250"/>
            <a:ext cx="1905000" cy="190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Shape 109" descr="cloud-bar.png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0" y="0"/>
            <a:ext cx="9143998" cy="11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228</Words>
  <Application>Microsoft Office PowerPoint</Application>
  <PresentationFormat>On-screen Show (16:9)</PresentationFormat>
  <Paragraphs>55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simple-light-2</vt:lpstr>
      <vt:lpstr>مدخل إلى إطار عمل Laravel </vt:lpstr>
      <vt:lpstr>قبل البدء</vt:lpstr>
      <vt:lpstr>ما هو Laravel؟</vt:lpstr>
      <vt:lpstr>ليه أنا استخدم Laravel؟</vt:lpstr>
      <vt:lpstr>كيف تنزل Laravel؟</vt:lpstr>
      <vt:lpstr>Let’s Code</vt:lpstr>
      <vt:lpstr>أشياء لم اتحدث عنها:</vt:lpstr>
      <vt:lpstr>الكود المصدر Source Code</vt:lpstr>
      <vt:lpstr>افضل المراجع</vt:lpstr>
      <vt:lpstr>اذا حبيت تتواصل معي: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مدخل إلى إطار عمل Laravel </dc:title>
  <cp:lastModifiedBy>Mohammed A. Alamoudi</cp:lastModifiedBy>
  <cp:revision>2</cp:revision>
  <dcterms:modified xsi:type="dcterms:W3CDTF">2017-01-15T10:04:46Z</dcterms:modified>
</cp:coreProperties>
</file>